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486" r:id="rId2"/>
    <p:sldId id="497" r:id="rId3"/>
    <p:sldId id="413" r:id="rId4"/>
    <p:sldId id="462" r:id="rId5"/>
    <p:sldId id="414" r:id="rId6"/>
    <p:sldId id="466" r:id="rId7"/>
    <p:sldId id="483" r:id="rId8"/>
    <p:sldId id="419" r:id="rId9"/>
    <p:sldId id="487" r:id="rId10"/>
    <p:sldId id="488" r:id="rId11"/>
    <p:sldId id="489" r:id="rId12"/>
    <p:sldId id="490" r:id="rId13"/>
    <p:sldId id="491" r:id="rId14"/>
    <p:sldId id="492" r:id="rId15"/>
    <p:sldId id="493" r:id="rId16"/>
    <p:sldId id="494" r:id="rId17"/>
    <p:sldId id="495" r:id="rId18"/>
    <p:sldId id="496" r:id="rId19"/>
    <p:sldId id="480" r:id="rId20"/>
    <p:sldId id="399" r:id="rId21"/>
    <p:sldId id="409" r:id="rId22"/>
    <p:sldId id="481" r:id="rId23"/>
    <p:sldId id="4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75838" autoAdjust="0"/>
  </p:normalViewPr>
  <p:slideViewPr>
    <p:cSldViewPr snapToGrid="0">
      <p:cViewPr varScale="1">
        <p:scale>
          <a:sx n="57" d="100"/>
          <a:sy n="57" d="100"/>
        </p:scale>
        <p:origin x="16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37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56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8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09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95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77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31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71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36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50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74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01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69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886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36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53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68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11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68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00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42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3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1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rTsAg_OGh-A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pi.sap.com/themes/CDSViews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orporate_Full_Stack_Training/blob/master/Day%2013/Basics%20of%20CDS%20View%20&amp;%20Entities.txt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10" Type="http://schemas.openxmlformats.org/officeDocument/2006/relationships/image" Target="../media/image2.png"/><Relationship Id="rId4" Type="http://schemas.openxmlformats.org/officeDocument/2006/relationships/image" Target="../media/image22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hyperlink" Target="https://www.youtube.com/watch?v=vlKBQ3g0w_E&amp;list=PLcxqFaocb9WIQJ-kptyPuiMSVWZVd2ff_&amp;index=1" TargetMode="External"/><Relationship Id="rId7" Type="http://schemas.openxmlformats.org/officeDocument/2006/relationships/hyperlink" Target="https://www.youtube.com/watch?v=xQzhXhq1ZyI&amp;list=PLcxqFaocb9WLtnq-rpXbRy5hnKECxr95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hyperlink" Target="https://www.youtube.com/watch?v=aVPk_FE9O3s&amp;list=PLcxqFaocb9WJ8g8TZPsHQIEcSjKW9F0IE&amp;index=2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7.jpg"/><Relationship Id="rId9" Type="http://schemas.openxmlformats.org/officeDocument/2006/relationships/hyperlink" Target="https://www.youtube.com/watch?v=NV8UD9QnJ4A&amp;list=PLcxqFaocb9WLaza2kOjkUCDIQGbzNos6p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hbtnWi032Z8" TargetMode="External"/><Relationship Id="rId5" Type="http://schemas.openxmlformats.org/officeDocument/2006/relationships/hyperlink" Target="https://www.youtube.com/watch?v=1JkX-XuSeVE&amp;list=PLcxqFaocb9WLtnq-rpXbRy5hnKECxr95G&amp;index=73" TargetMode="External"/><Relationship Id="rId4" Type="http://schemas.openxmlformats.org/officeDocument/2006/relationships/hyperlink" Target="https://www.youtube.com/watch?v=fpXoTqHLeSo&amp;list=PLcxqFaocb9WLtnq-rpXbRy5hnKECxr95G&amp;index=6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orporate_Full_Stack_Training/blob/master/Day%2013/AMDP%20Code.txt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80261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Cooper Black" panose="0208090404030B020404" pitchFamily="18" charset="0"/>
              </a:rPr>
              <a:t>Core Data &amp; Services at Glance</a:t>
            </a:r>
            <a:endParaRPr lang="en-US" sz="360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24429" y="1335903"/>
            <a:ext cx="5557732" cy="1476986"/>
            <a:chOff x="323476" y="1336592"/>
            <a:chExt cx="5559019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323476" y="1336592"/>
              <a:ext cx="640162" cy="147732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Light"/>
                </a:rPr>
                <a:t>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46254" y="1651935"/>
              <a:ext cx="4736241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ea typeface="Arial Unicode MS" pitchFamily="34" charset="-128"/>
                  <a:cs typeface="Arial Unicode MS" pitchFamily="34" charset="-128"/>
                </a:rPr>
                <a:t>Semantically Rich Data-Models 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ea typeface="Arial Unicode MS" pitchFamily="34" charset="-128"/>
                  <a:cs typeface="Arial Unicode MS" pitchFamily="34" charset="-128"/>
                </a:rPr>
                <a:t>Domain specific languages </a:t>
              </a:r>
              <a:r>
                <a:rPr lang="en-US" sz="1600" kern="0" dirty="0">
                  <a:ea typeface="Arial Unicode MS" pitchFamily="34" charset="-128"/>
                  <a:cs typeface="Arial Unicode MS" pitchFamily="34" charset="-128"/>
                </a:rPr>
                <a:t>(DDL, QL, DCL)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ea typeface="Arial Unicode MS" pitchFamily="34" charset="-128"/>
                  <a:cs typeface="Arial Unicode MS" pitchFamily="34" charset="-128"/>
                </a:rPr>
                <a:t>Declarative, close to conceptual thinking</a:t>
              </a:r>
              <a:r>
                <a:rPr lang="en-US" sz="1600" kern="0" dirty="0">
                  <a:ea typeface="Arial Unicode MS" pitchFamily="34" charset="-128"/>
                  <a:cs typeface="Arial Unicode MS" pitchFamily="34" charset="-128"/>
                </a:rPr>
                <a:t> 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24429" y="3083110"/>
            <a:ext cx="5633750" cy="1476986"/>
            <a:chOff x="323476" y="1336592"/>
            <a:chExt cx="5635054" cy="1477328"/>
          </a:xfrm>
        </p:grpSpPr>
        <p:sp>
          <p:nvSpPr>
            <p:cNvPr id="17" name="TextBox 16"/>
            <p:cNvSpPr txBox="1"/>
            <p:nvPr/>
          </p:nvSpPr>
          <p:spPr>
            <a:xfrm>
              <a:off x="323476" y="1336592"/>
              <a:ext cx="640162" cy="147732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Light"/>
                </a:rPr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6254" y="1613739"/>
              <a:ext cx="4812276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ea typeface="Arial Unicode MS" pitchFamily="34" charset="-128"/>
                  <a:cs typeface="Arial Unicode MS" pitchFamily="34" charset="-128"/>
                </a:rPr>
                <a:t>CDS is completely based on SQL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ea typeface="Arial Unicode MS" pitchFamily="34" charset="-128"/>
                  <a:cs typeface="Arial Unicode MS" pitchFamily="34" charset="-128"/>
                </a:rPr>
                <a:t>Any ‘Standard SQL’ features directly available like joins, unions, build-in functions, …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24429" y="4829558"/>
            <a:ext cx="5633750" cy="1476986"/>
            <a:chOff x="323476" y="1336592"/>
            <a:chExt cx="5635054" cy="1477328"/>
          </a:xfrm>
        </p:grpSpPr>
        <p:sp>
          <p:nvSpPr>
            <p:cNvPr id="20" name="TextBox 19"/>
            <p:cNvSpPr txBox="1"/>
            <p:nvPr/>
          </p:nvSpPr>
          <p:spPr>
            <a:xfrm>
              <a:off x="323476" y="1336592"/>
              <a:ext cx="640162" cy="147732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Light"/>
                </a:rPr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46254" y="1632837"/>
              <a:ext cx="4812276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ea typeface="Arial Unicode MS" pitchFamily="34" charset="-128"/>
                  <a:cs typeface="Arial Unicode MS" pitchFamily="34" charset="-128"/>
                </a:rPr>
                <a:t>Fully Compatible with Any DB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ea typeface="Arial Unicode MS" pitchFamily="34" charset="-128"/>
                  <a:cs typeface="Arial Unicode MS" pitchFamily="34" charset="-128"/>
                </a:rPr>
                <a:t>Generated and managed SQL Views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ea typeface="Arial Unicode MS" pitchFamily="34" charset="-128"/>
                  <a:cs typeface="Arial Unicode MS" pitchFamily="34" charset="-128"/>
                </a:rPr>
                <a:t>Modern Open SQL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309839" y="1335903"/>
            <a:ext cx="5584585" cy="1476986"/>
            <a:chOff x="323476" y="1336592"/>
            <a:chExt cx="5635053" cy="1477328"/>
          </a:xfrm>
        </p:grpSpPr>
        <p:sp>
          <p:nvSpPr>
            <p:cNvPr id="23" name="TextBox 22"/>
            <p:cNvSpPr txBox="1"/>
            <p:nvPr/>
          </p:nvSpPr>
          <p:spPr>
            <a:xfrm>
              <a:off x="323476" y="1336592"/>
              <a:ext cx="640162" cy="147732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Light"/>
                </a:rPr>
                <a:t>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96086" y="1632837"/>
              <a:ext cx="4862443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ea typeface="Arial Unicode MS" pitchFamily="34" charset="-128"/>
                  <a:cs typeface="Arial Unicode MS" pitchFamily="34" charset="-128"/>
                </a:rPr>
                <a:t>Common Basis for Domain-Specific Frameworks </a:t>
              </a:r>
              <a:r>
                <a:rPr lang="en-US" sz="1800" kern="0" dirty="0">
                  <a:ea typeface="Arial Unicode MS" pitchFamily="34" charset="-128"/>
                  <a:cs typeface="Arial Unicode MS" pitchFamily="34" charset="-128"/>
                </a:rPr>
                <a:t>e.g. UI, Analytics, OData, BW,…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i="1" kern="0" dirty="0">
                  <a:solidFill>
                    <a:srgbClr val="3991D0"/>
                  </a:solidFill>
                  <a:ea typeface="Arial Unicode MS" pitchFamily="34" charset="-128"/>
                  <a:cs typeface="Arial Unicode MS" pitchFamily="34" charset="-128"/>
                </a:rPr>
                <a:t>@AnalyticsDetails.aggregationBehaviour: SUM 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309840" y="3082730"/>
            <a:ext cx="5710890" cy="1476986"/>
            <a:chOff x="323476" y="1336592"/>
            <a:chExt cx="5789915" cy="1477328"/>
          </a:xfrm>
        </p:grpSpPr>
        <p:sp>
          <p:nvSpPr>
            <p:cNvPr id="26" name="TextBox 25"/>
            <p:cNvSpPr txBox="1"/>
            <p:nvPr/>
          </p:nvSpPr>
          <p:spPr>
            <a:xfrm>
              <a:off x="323476" y="1336592"/>
              <a:ext cx="648870" cy="147732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Light"/>
                </a:rPr>
                <a:t>5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09440" y="1623288"/>
              <a:ext cx="5003951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ea typeface="Arial Unicode MS" pitchFamily="34" charset="-128"/>
                  <a:cs typeface="Arial Unicode MS" pitchFamily="34" charset="-128"/>
                </a:rPr>
                <a:t>Built-in Functions and Code Pushdown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ea typeface="Arial Unicode MS" pitchFamily="34" charset="-128"/>
                  <a:cs typeface="Arial Unicode MS" pitchFamily="34" charset="-128"/>
                </a:rPr>
                <a:t>Table Functions for Breakout Scenarios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ea typeface="Arial Unicode MS" pitchFamily="34" charset="-128"/>
                  <a:cs typeface="Arial Unicode MS" pitchFamily="34" charset="-128"/>
                </a:rPr>
                <a:t>Rich Set of Built-in SQL Functions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309840" y="4829558"/>
            <a:ext cx="5586783" cy="1476986"/>
            <a:chOff x="323476" y="1336592"/>
            <a:chExt cx="5635054" cy="1477328"/>
          </a:xfrm>
        </p:grpSpPr>
        <p:sp>
          <p:nvSpPr>
            <p:cNvPr id="29" name="TextBox 28"/>
            <p:cNvSpPr txBox="1"/>
            <p:nvPr/>
          </p:nvSpPr>
          <p:spPr>
            <a:xfrm>
              <a:off x="323476" y="1336592"/>
              <a:ext cx="640162" cy="147732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Light"/>
                </a:rPr>
                <a:t>6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95782" y="1623288"/>
              <a:ext cx="4862748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ea typeface="Arial Unicode MS" pitchFamily="34" charset="-128"/>
                  <a:cs typeface="Arial Unicode MS" pitchFamily="34" charset="-128"/>
                </a:rPr>
                <a:t>Extensible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ea typeface="Arial Unicode MS" pitchFamily="34" charset="-128"/>
                  <a:cs typeface="Arial Unicode MS" pitchFamily="34" charset="-128"/>
                </a:rPr>
                <a:t>On model level thru extensions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ea typeface="Arial Unicode MS" pitchFamily="34" charset="-128"/>
                  <a:cs typeface="Arial Unicode MS" pitchFamily="34" charset="-128"/>
                </a:rPr>
                <a:t>On meta-model level thru annotations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b="1" kern="0" dirty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586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artoon character and hands question mar vector free downloa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t="9716" r="7444" b="10979"/>
          <a:stretch/>
        </p:blipFill>
        <p:spPr bwMode="auto">
          <a:xfrm>
            <a:off x="8825942" y="1020426"/>
            <a:ext cx="3166608" cy="30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Concept of CDS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901592"/>
            <a:ext cx="117348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I develop CDS views if my Company is not on HANA?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Yes, Provided your ABAP system is above NW 7.4 SP6 +.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You may not get the full potential as you may get when you are on HANA.</a:t>
            </a:r>
          </a:p>
          <a:p>
            <a:pPr lvl="1"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Are CDS views same as HANA Calculation Views?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No. HANA Calc view created in HANA Directly, But CDS views are created in ABAP.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When you activate it generate Runtime object which is a HANA View inside of HANA.</a:t>
            </a:r>
          </a:p>
          <a:p>
            <a:pPr lvl="1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indent="-342900">
              <a:buAutoNum type="arabicPeriod" startAt="3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Which system do I code cds views.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ABAP system only using ADT</a:t>
            </a:r>
          </a:p>
          <a:p>
            <a:pPr lvl="1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4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Which is the best way and best practice to implement the CDS views?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Are there some guidelines on CDS views for S/4HANA?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You can get good performance with CDS views, there are guidelines which we can use like VDM</a:t>
            </a:r>
          </a:p>
          <a:p>
            <a:pPr marL="342900" indent="-342900">
              <a:buFont typeface="+mj-lt"/>
              <a:buAutoNum type="arabicPeriod" startAt="4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 have heard about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HANA CDS views also, are these same?</a:t>
            </a:r>
          </a:p>
          <a:p>
            <a:pPr marL="342900" indent="-342900">
              <a:buFont typeface="+mj-lt"/>
              <a:buAutoNum type="arabicPeriod" startAt="4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No. ABAP CDS and HANA CDS are one concept but 2 flavor. 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HANA CDS is used in companies who buys HANA only, they don’t have ABAP system</a:t>
            </a:r>
            <a:r>
              <a:rPr lang="en-US" dirty="0">
                <a:solidFill>
                  <a:prstClr val="black"/>
                </a:solidFill>
              </a:rPr>
              <a:t>. </a:t>
            </a:r>
            <a:r>
              <a:rPr lang="en-US" dirty="0">
                <a:solidFill>
                  <a:prstClr val="black"/>
                </a:solidFill>
                <a:hlinkClick r:id="rId5"/>
              </a:rPr>
              <a:t>https://www.youtube.com/watch?v=rTsAg_OGh-A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7044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rtoon businessman makes desicion choose yes or Vector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4"/>
          <a:stretch/>
        </p:blipFill>
        <p:spPr bwMode="auto">
          <a:xfrm>
            <a:off x="7696807" y="2038053"/>
            <a:ext cx="4445000" cy="444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Concept of CDS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934755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</a:rPr>
              <a:t>If I am not from ABAP Background, do I need to learn ABAP to code CDS Views?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From here, CDS is completely new syntax.</a:t>
            </a:r>
          </a:p>
          <a:p>
            <a:pPr lvl="1"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</a:rPr>
              <a:t>Can I also create new DB Table using CDS, or is it only for Views?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Yes, indeed if you learn ABAP on Cloud, perhaps this is the only way to create table in ABAP on Cloud System.</a:t>
            </a:r>
          </a:p>
          <a:p>
            <a:pPr lvl="1"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</a:rPr>
              <a:t>Can we update data also from CDS views or is it only View data.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No. But when this concept is combined with frameworks like BOPF and RAP. Here CDS will work like template/data structure/BO to tell the framework what kind of data to work.</a:t>
            </a:r>
          </a:p>
          <a:p>
            <a:pPr lvl="1"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</a:rPr>
              <a:t>Can Fiori App Call CDS view directly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No. FIORI ONLY AND ONLY TALKS TO </a:t>
            </a:r>
            <a:r>
              <a:rPr lang="en-US" b="1" dirty="0">
                <a:solidFill>
                  <a:prstClr val="black"/>
                </a:solidFill>
              </a:rPr>
              <a:t>ODATA</a:t>
            </a:r>
          </a:p>
          <a:p>
            <a:pPr lvl="1">
              <a:defRPr/>
            </a:pPr>
            <a:endParaRPr lang="en-US" b="1" dirty="0">
              <a:solidFill>
                <a:prstClr val="black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</a:rPr>
              <a:t>Can BO Reporting tool consume CDS views?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Yes, even SAP Analytics Cloud.</a:t>
            </a:r>
          </a:p>
          <a:p>
            <a:pPr lvl="1"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</a:rPr>
              <a:t>What is VDM, we hear this term a lot?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Virtual Data Modeling, This is a gold standard to build views in SAP S/4HANA.</a:t>
            </a:r>
          </a:p>
        </p:txBody>
      </p:sp>
    </p:spTree>
    <p:extLst>
      <p:ext uri="{BB962C8B-B14F-4D97-AF65-F5344CB8AC3E}">
        <p14:creationId xmlns:p14="http://schemas.microsoft.com/office/powerpoint/2010/main" val="723071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Concept of CDS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896527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</a:rPr>
              <a:t>Can we pass parameters to CDS, is there any way I can pass SELECT-OPTIONS also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We can pass parameter, we cant code SELECT-OPTION directly.</a:t>
            </a:r>
          </a:p>
          <a:p>
            <a:pPr lvl="1"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</a:rPr>
              <a:t>Can I call SQL Script code in CDS, Or can I call AMDP in CDS..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Yes, we have starring NW 7.5 a new option which called CDS table function.</a:t>
            </a:r>
          </a:p>
          <a:p>
            <a:pPr lvl="1"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</a:rPr>
              <a:t>How do we secure Data using CDS views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CDS DCL concept.</a:t>
            </a:r>
          </a:p>
          <a:p>
            <a:pPr lvl="1"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</a:rPr>
              <a:t>Can I extend a SAP Delivered CDS view?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Yes, we have CDS Extension concept.</a:t>
            </a:r>
          </a:p>
          <a:p>
            <a:pPr lvl="1"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</a:rPr>
              <a:t>Where can I find the list of All the SAP Delivered CDS views in S/4HANA.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	</a:t>
            </a:r>
            <a:r>
              <a:rPr lang="en-US" dirty="0">
                <a:solidFill>
                  <a:prstClr val="black"/>
                </a:solidFill>
                <a:hlinkClick r:id="rId5"/>
              </a:rPr>
              <a:t>https://api.sap.com/themes/CDSViews</a:t>
            </a:r>
            <a:endParaRPr lang="en-US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buAutoNum type="arabicPeriod" startAt="6"/>
              <a:defRPr/>
            </a:pPr>
            <a:r>
              <a:rPr lang="en-US" dirty="0">
                <a:solidFill>
                  <a:prstClr val="black"/>
                </a:solidFill>
              </a:rPr>
              <a:t>I hear a term called CDS Entity, SAP says that this will overwrite CDS views. Is it true?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          Yes. </a:t>
            </a:r>
          </a:p>
          <a:p>
            <a:pPr lvl="0"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628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08756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Paradigm Changes in Application Programming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4093026" y="3859956"/>
            <a:ext cx="4246034" cy="1838165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chemeClr val="accent5"/>
            </a:solidFill>
            <a:miter lim="800000"/>
            <a:headEnd/>
            <a:tailEnd/>
          </a:ln>
        </p:spPr>
        <p:txBody>
          <a:bodyPr vert="vert270"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>
                  <a:lumMod val="50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90254" y="4234143"/>
            <a:ext cx="1501488" cy="830613"/>
          </a:xfrm>
          <a:prstGeom prst="rect">
            <a:avLst/>
          </a:prstGeom>
          <a:noFill/>
          <a:ln w="19050" cmpd="sng">
            <a:noFill/>
          </a:ln>
        </p:spPr>
        <p:txBody>
          <a:bodyPr wrap="none" lIns="91398" tIns="45698" rIns="91398" bIns="45698">
            <a:spAutoFit/>
          </a:bodyPr>
          <a:lstStyle/>
          <a:p>
            <a:r>
              <a:rPr lang="en-GB" sz="2400" dirty="0"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+mn-lt"/>
              </a:rPr>
              <a:t/>
            </a:r>
            <a:br>
              <a:rPr lang="en-GB" sz="2400" dirty="0"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7F7F7F"/>
                </a:solidFill>
                <a:latin typeface="+mn-lt"/>
              </a:rPr>
              <a:t>Database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4095745" y="1938660"/>
            <a:ext cx="4226160" cy="1560304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chemeClr val="accent2"/>
            </a:solidFill>
            <a:miter lim="800000"/>
            <a:headEnd/>
            <a:tailEnd/>
          </a:ln>
        </p:spPr>
        <p:txBody>
          <a:bodyPr vert="vert270"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>
                  <a:lumMod val="50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90254" y="2156830"/>
            <a:ext cx="2047896" cy="1199772"/>
          </a:xfrm>
          <a:prstGeom prst="rect">
            <a:avLst/>
          </a:prstGeom>
          <a:noFill/>
          <a:ln w="19050" cmpd="sng">
            <a:noFill/>
          </a:ln>
        </p:spPr>
        <p:txBody>
          <a:bodyPr wrap="none" lIns="91398" tIns="45698" rIns="91398" bIns="45698">
            <a:spAutoFit/>
          </a:bodyPr>
          <a:lstStyle/>
          <a:p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Application </a:t>
            </a:r>
            <a:b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Programming</a:t>
            </a:r>
            <a:b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Models</a:t>
            </a:r>
          </a:p>
        </p:txBody>
      </p:sp>
      <p:sp>
        <p:nvSpPr>
          <p:cNvPr id="12" name="Right Triangle 11"/>
          <p:cNvSpPr/>
          <p:nvPr/>
        </p:nvSpPr>
        <p:spPr bwMode="gray">
          <a:xfrm>
            <a:off x="8575994" y="1938660"/>
            <a:ext cx="2836413" cy="3759461"/>
          </a:xfrm>
          <a:prstGeom prst="rtTriangle">
            <a:avLst/>
          </a:prstGeom>
          <a:solidFill>
            <a:schemeClr val="bg1">
              <a:alpha val="0"/>
            </a:schemeClr>
          </a:solidFill>
          <a:ln w="19050" cmpd="sng">
            <a:solidFill>
              <a:schemeClr val="accent3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ight Triangle 12"/>
          <p:cNvSpPr/>
          <p:nvPr/>
        </p:nvSpPr>
        <p:spPr bwMode="gray">
          <a:xfrm rot="10800000">
            <a:off x="927660" y="1935958"/>
            <a:ext cx="2897371" cy="3759462"/>
          </a:xfrm>
          <a:prstGeom prst="rtTriangle">
            <a:avLst/>
          </a:prstGeom>
          <a:noFill/>
          <a:ln w="19050" cmpd="sng">
            <a:solidFill>
              <a:schemeClr val="accent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 rot="3116429">
            <a:off x="508792" y="3753488"/>
            <a:ext cx="3130054" cy="276871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latin typeface="+mn-lt"/>
                <a:ea typeface="Arial Unicode MS" pitchFamily="34" charset="-128"/>
                <a:cs typeface="Avenir Book"/>
              </a:rPr>
              <a:t>Classic Approach</a:t>
            </a:r>
          </a:p>
        </p:txBody>
      </p:sp>
      <p:sp>
        <p:nvSpPr>
          <p:cNvPr id="15" name="TextBox 14"/>
          <p:cNvSpPr txBox="1"/>
          <p:nvPr/>
        </p:nvSpPr>
        <p:spPr>
          <a:xfrm rot="3216082">
            <a:off x="8725688" y="3628662"/>
            <a:ext cx="3207439" cy="276871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latin typeface="+mn-lt"/>
                <a:ea typeface="Arial Unicode MS" pitchFamily="34" charset="-128"/>
                <a:cs typeface="Arial"/>
              </a:rPr>
              <a:t>Data </a:t>
            </a:r>
            <a:r>
              <a:rPr lang="en-US" sz="1800" kern="0" dirty="0">
                <a:latin typeface="+mn-lt"/>
                <a:ea typeface="Arial Unicode MS" pitchFamily="34" charset="-128"/>
                <a:cs typeface="Avenir Book"/>
              </a:rPr>
              <a:t>Centric</a:t>
            </a:r>
            <a:r>
              <a:rPr lang="en-US" sz="1800" kern="0" dirty="0">
                <a:latin typeface="+mn-lt"/>
                <a:ea typeface="Arial Unicode MS" pitchFamily="34" charset="-128"/>
                <a:cs typeface="Arial"/>
              </a:rPr>
              <a:t> Approach</a:t>
            </a:r>
          </a:p>
        </p:txBody>
      </p:sp>
      <p:sp>
        <p:nvSpPr>
          <p:cNvPr id="17" name="Isosceles Triangle 16"/>
          <p:cNvSpPr/>
          <p:nvPr/>
        </p:nvSpPr>
        <p:spPr bwMode="gray">
          <a:xfrm>
            <a:off x="4096819" y="3538012"/>
            <a:ext cx="2125015" cy="270790"/>
          </a:xfrm>
          <a:prstGeom prst="triangle">
            <a:avLst/>
          </a:prstGeom>
          <a:solidFill>
            <a:srgbClr val="F0AB00"/>
          </a:solidFill>
          <a:ln w="19050" cmpd="sng">
            <a:solidFill>
              <a:schemeClr val="accent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Isosceles Triangle 17"/>
          <p:cNvSpPr/>
          <p:nvPr/>
        </p:nvSpPr>
        <p:spPr bwMode="gray">
          <a:xfrm rot="10800000">
            <a:off x="6235715" y="3568929"/>
            <a:ext cx="2125015" cy="245846"/>
          </a:xfrm>
          <a:prstGeom prst="triangle">
            <a:avLst/>
          </a:prstGeom>
          <a:solidFill>
            <a:schemeClr val="accent3"/>
          </a:solidFill>
          <a:ln w="19050" cmpd="sng" algn="ctr">
            <a:solidFill>
              <a:schemeClr val="accent3"/>
            </a:solidFill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21984" y="2043532"/>
            <a:ext cx="2122236" cy="984657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solidFill>
                  <a:schemeClr val="accent4"/>
                </a:solidFill>
                <a:latin typeface="+mn-lt"/>
                <a:ea typeface="Arial Unicode MS" pitchFamily="34" charset="-128"/>
                <a:cs typeface="Avenir Black"/>
              </a:rPr>
              <a:t>Data-to-Code</a:t>
            </a:r>
            <a:r>
              <a:rPr lang="en-US" sz="1600" kern="0" dirty="0">
                <a:latin typeface="+mn-lt"/>
                <a:ea typeface="Arial Unicode MS" pitchFamily="34" charset="-128"/>
                <a:cs typeface="Avenir Black"/>
              </a:rPr>
              <a:t/>
            </a:r>
            <a:br>
              <a:rPr lang="en-US" sz="1600" kern="0" dirty="0">
                <a:latin typeface="+mn-lt"/>
                <a:ea typeface="Arial Unicode MS" pitchFamily="34" charset="-128"/>
                <a:cs typeface="Avenir Black"/>
              </a:rPr>
            </a:br>
            <a:r>
              <a:rPr lang="en-US" sz="1600" kern="0" dirty="0">
                <a:latin typeface="+mn-lt"/>
                <a:ea typeface="Arial Unicode MS" pitchFamily="34" charset="-128"/>
                <a:cs typeface="Avenir Book"/>
              </a:rPr>
              <a:t>Intensive computations</a:t>
            </a:r>
            <a:br>
              <a:rPr lang="en-US" sz="1600" kern="0" dirty="0"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latin typeface="+mn-lt"/>
                <a:ea typeface="Arial Unicode MS" pitchFamily="34" charset="-128"/>
                <a:cs typeface="Avenir Book"/>
              </a:rPr>
              <a:t>in </a:t>
            </a:r>
            <a:r>
              <a:rPr lang="en-US" sz="1600" b="1" kern="0" dirty="0">
                <a:latin typeface="+mn-lt"/>
                <a:ea typeface="Arial Unicode MS" pitchFamily="34" charset="-128"/>
                <a:cs typeface="Avenir Black"/>
              </a:rPr>
              <a:t>APPLICATION</a:t>
            </a:r>
            <a:r>
              <a:rPr lang="en-US" sz="1600" kern="0" dirty="0">
                <a:latin typeface="+mn-lt"/>
                <a:ea typeface="Arial Unicode MS" pitchFamily="34" charset="-128"/>
                <a:cs typeface="Avenir Book"/>
              </a:rPr>
              <a:t/>
            </a:r>
            <a:br>
              <a:rPr lang="en-US" sz="1600" kern="0" dirty="0"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latin typeface="+mn-lt"/>
                <a:ea typeface="Arial Unicode MS" pitchFamily="34" charset="-128"/>
                <a:cs typeface="Avenir Book"/>
              </a:rPr>
              <a:t>layer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669740" y="4610878"/>
            <a:ext cx="2023481" cy="984657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solidFill>
                  <a:schemeClr val="accent3"/>
                </a:solidFill>
                <a:latin typeface="+mn-lt"/>
                <a:ea typeface="Arial Unicode MS" pitchFamily="34" charset="-128"/>
                <a:cs typeface="Avenir Black"/>
              </a:rPr>
              <a:t>Code-to-Data</a:t>
            </a:r>
            <a:r>
              <a:rPr lang="en-US" sz="1600" b="1" kern="0" dirty="0">
                <a:latin typeface="+mn-lt"/>
                <a:ea typeface="Arial Unicode MS" pitchFamily="34" charset="-128"/>
                <a:cs typeface="Avenir Black"/>
              </a:rPr>
              <a:t/>
            </a:r>
            <a:br>
              <a:rPr lang="en-US" sz="1600" b="1" kern="0" dirty="0">
                <a:latin typeface="+mn-lt"/>
                <a:ea typeface="Arial Unicode MS" pitchFamily="34" charset="-128"/>
                <a:cs typeface="Avenir Black"/>
              </a:rPr>
            </a:br>
            <a:r>
              <a:rPr lang="en-US" sz="1600" kern="0" dirty="0">
                <a:latin typeface="+mn-lt"/>
                <a:ea typeface="Arial Unicode MS" pitchFamily="34" charset="-128"/>
                <a:cs typeface="Avenir Book"/>
              </a:rPr>
              <a:t>Intensive computations</a:t>
            </a:r>
            <a:br>
              <a:rPr lang="en-US" sz="1600" kern="0" dirty="0"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latin typeface="+mn-lt"/>
                <a:ea typeface="Arial Unicode MS" pitchFamily="34" charset="-128"/>
                <a:cs typeface="Avenir Book"/>
              </a:rPr>
              <a:t>in </a:t>
            </a:r>
            <a:r>
              <a:rPr lang="en-US" sz="1600" b="1" kern="0" dirty="0">
                <a:latin typeface="+mn-lt"/>
                <a:ea typeface="Arial Unicode MS" pitchFamily="34" charset="-128"/>
                <a:cs typeface="Avenir Black"/>
              </a:rPr>
              <a:t>DATABASE</a:t>
            </a:r>
            <a:r>
              <a:rPr lang="en-US" sz="1600" kern="0" dirty="0">
                <a:latin typeface="+mn-lt"/>
                <a:ea typeface="Arial Unicode MS" pitchFamily="34" charset="-128"/>
                <a:cs typeface="Avenir Book"/>
              </a:rPr>
              <a:t> layer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00" y="4234143"/>
            <a:ext cx="1186320" cy="11863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6" y="2156829"/>
            <a:ext cx="1180411" cy="118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92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 Family of Domain Specific Language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958542" y="3804864"/>
            <a:ext cx="3714" cy="61713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544770" y="3200255"/>
            <a:ext cx="3714" cy="483609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5077546" y="4436273"/>
            <a:ext cx="1765706" cy="1767133"/>
            <a:chOff x="6630988" y="1524795"/>
            <a:chExt cx="2362994" cy="2362994"/>
          </a:xfrm>
        </p:grpSpPr>
        <p:sp>
          <p:nvSpPr>
            <p:cNvPr id="11" name="Oval 10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5"/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000" kern="0" dirty="0">
                  <a:solidFill>
                    <a:srgbClr val="DCD472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12" name="Oval 11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5"/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0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QL</a:t>
              </a:r>
              <a:endParaRPr lang="en-US" sz="105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5632" y="1434549"/>
            <a:ext cx="1765706" cy="1765705"/>
            <a:chOff x="6630988" y="1524795"/>
            <a:chExt cx="2362994" cy="2362994"/>
          </a:xfrm>
        </p:grpSpPr>
        <p:sp>
          <p:nvSpPr>
            <p:cNvPr id="15" name="Oval 14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3"/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000" kern="0" dirty="0">
                  <a:solidFill>
                    <a:srgbClr val="DCD472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16" name="Oval 15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accent3"/>
              </a:solidFill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0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DDL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2458984" y="1690658"/>
            <a:ext cx="2921399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>
                <a:ea typeface="Arial Unicode MS" pitchFamily="34" charset="-128"/>
                <a:cs typeface="Arial"/>
              </a:rPr>
              <a:t>Data modelling and retrieval on a higher semantic level </a:t>
            </a:r>
          </a:p>
          <a:p>
            <a:pPr algn="just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>
                <a:ea typeface="Arial Unicode MS" pitchFamily="34" charset="-128"/>
                <a:cs typeface="Arial"/>
              </a:rPr>
              <a:t>Extends native SQL leads to higher productivity </a:t>
            </a:r>
          </a:p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6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857382" y="4895744"/>
            <a:ext cx="3212734" cy="130766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>
                <a:ea typeface="Arial Unicode MS" pitchFamily="34" charset="-128"/>
                <a:cs typeface="Arial"/>
              </a:rPr>
              <a:t>Consume CDS entities via</a:t>
            </a:r>
            <a:br>
              <a:rPr lang="en-GB" kern="0" dirty="0">
                <a:ea typeface="Arial Unicode MS" pitchFamily="34" charset="-128"/>
                <a:cs typeface="Arial"/>
              </a:rPr>
            </a:br>
            <a:r>
              <a:rPr lang="en-GB" kern="0" dirty="0">
                <a:ea typeface="Arial Unicode MS" pitchFamily="34" charset="-128"/>
                <a:cs typeface="Arial"/>
              </a:rPr>
              <a:t>Open SQL in ABAP</a:t>
            </a:r>
          </a:p>
          <a:p>
            <a:pPr algn="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>
                <a:ea typeface="Arial Unicode MS" pitchFamily="34" charset="-128"/>
                <a:cs typeface="Arial"/>
              </a:rPr>
              <a:t>Fully transparent SQL extensions</a:t>
            </a:r>
          </a:p>
        </p:txBody>
      </p:sp>
      <p:sp>
        <p:nvSpPr>
          <p:cNvPr id="19" name="Rounded Rectangle 18"/>
          <p:cNvSpPr/>
          <p:nvPr/>
        </p:nvSpPr>
        <p:spPr bwMode="gray">
          <a:xfrm>
            <a:off x="653280" y="3683866"/>
            <a:ext cx="3526368" cy="46473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</p:spPr>
        <p:txBody>
          <a:bodyPr lIns="179916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6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 Definition Language</a:t>
            </a:r>
          </a:p>
        </p:txBody>
      </p:sp>
      <p:sp>
        <p:nvSpPr>
          <p:cNvPr id="20" name="Rounded Rectangle 19"/>
          <p:cNvSpPr/>
          <p:nvPr/>
        </p:nvSpPr>
        <p:spPr bwMode="gray">
          <a:xfrm>
            <a:off x="7741146" y="3683866"/>
            <a:ext cx="3526368" cy="464733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6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 Control Language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000761" y="1611146"/>
            <a:ext cx="2832353" cy="19932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>
                <a:ea typeface="Arial Unicode MS" pitchFamily="34" charset="-128"/>
                <a:cs typeface="Arial"/>
              </a:rPr>
              <a:t>Define authorizations for DDL views</a:t>
            </a:r>
          </a:p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>
                <a:ea typeface="Arial Unicode MS" pitchFamily="34" charset="-128"/>
                <a:cs typeface="Arial"/>
              </a:rPr>
              <a:t>Modelled and declarative approach</a:t>
            </a:r>
          </a:p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>
                <a:ea typeface="Arial Unicode MS" pitchFamily="34" charset="-128"/>
                <a:cs typeface="Arial"/>
              </a:rPr>
              <a:t>Integrates with classic authorization concepts</a:t>
            </a:r>
          </a:p>
        </p:txBody>
      </p:sp>
      <p:sp>
        <p:nvSpPr>
          <p:cNvPr id="22" name="Rectangle 21"/>
          <p:cNvSpPr/>
          <p:nvPr/>
        </p:nvSpPr>
        <p:spPr bwMode="gray">
          <a:xfrm>
            <a:off x="3659839" y="3683866"/>
            <a:ext cx="520150" cy="464733"/>
          </a:xfrm>
          <a:prstGeom prst="rect">
            <a:avLst/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7741146" y="3683866"/>
            <a:ext cx="520150" cy="46473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Rounded Rectangle 23"/>
          <p:cNvSpPr/>
          <p:nvPr/>
        </p:nvSpPr>
        <p:spPr bwMode="gray">
          <a:xfrm>
            <a:off x="4197214" y="3683866"/>
            <a:ext cx="3526368" cy="464733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Query Language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0380948" y="3200255"/>
            <a:ext cx="3714" cy="483609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9501810" y="1434549"/>
            <a:ext cx="1765706" cy="1765705"/>
            <a:chOff x="6630988" y="1524795"/>
            <a:chExt cx="2362994" cy="2362994"/>
          </a:xfrm>
        </p:grpSpPr>
        <p:sp>
          <p:nvSpPr>
            <p:cNvPr id="27" name="Oval 26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6">
                  <a:lumMod val="50000"/>
                </a:schemeClr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000" kern="0" dirty="0">
                  <a:solidFill>
                    <a:srgbClr val="DCD472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28" name="Oval 27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0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DCL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6179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CDS View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73" y="1363360"/>
            <a:ext cx="9318476" cy="50078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764" y="767371"/>
            <a:ext cx="9316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 smtClean="0">
                <a:ea typeface="Arial Unicode MS" pitchFamily="34" charset="-128"/>
                <a:cs typeface="Arial"/>
              </a:rPr>
              <a:t>Create Basic CDS View with parameter and Data Expose from snwd_bpa (Business Partner Table)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45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Core Data &amp; Service Entities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176" y="2433103"/>
            <a:ext cx="8717143" cy="42257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764" y="767361"/>
            <a:ext cx="11739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A CDS entity has a specified number of columns, defined at the time of entity creation, but can have any number of rows. Database entities also typically have meta-data associated with them; the meta-data might include constraints on the entity or on the values within particular columns. SAP HANA Extended Application Services (SAP HANA XS) enables you to create a database entity as a design-time file in the repository. All repository files including your entity definition can be transported to other SAP HANA systems, for example, in a delivery unit. You can define the entity using CDS-compliant DDL.</a:t>
            </a:r>
          </a:p>
        </p:txBody>
      </p:sp>
    </p:spTree>
    <p:extLst>
      <p:ext uri="{BB962C8B-B14F-4D97-AF65-F5344CB8AC3E}">
        <p14:creationId xmlns:p14="http://schemas.microsoft.com/office/powerpoint/2010/main" val="1080845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iring Manager for Codility by Nuno Dias on Dribb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04" y="922030"/>
            <a:ext cx="73914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75563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  <a:r>
              <a:rPr lang="en-US" sz="3600" b="1" dirty="0">
                <a:latin typeface="Cooper Black" panose="0208090404030B020404" pitchFamily="18" charset="0"/>
              </a:rPr>
              <a:t> 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922030"/>
            <a:ext cx="4405644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ea typeface="Arial Unicode MS" pitchFamily="34" charset="-128"/>
                <a:cs typeface="Arial"/>
                <a:hlinkClick r:id="rId5"/>
              </a:rPr>
              <a:t>Basics of CDS View &amp; CDS Entities Code </a:t>
            </a:r>
            <a:endParaRPr lang="en-GB" sz="2000" kern="0" dirty="0">
              <a:ea typeface="Arial Unicode MS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9654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8916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</a:t>
            </a:r>
            <a:r>
              <a:rPr kumimoji="0" lang="en-IN" sz="4800" b="1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 </a:t>
            </a:r>
            <a:r>
              <a:rPr lang="en-IN" sz="4800" b="1" spc="100" noProof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87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Cartoon man with hands crossed watch hourgla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052" y="1401605"/>
            <a:ext cx="5724144" cy="35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13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076325" y="899721"/>
            <a:ext cx="47943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What is AMDP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Introduction  of  AMDP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Implementation of 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Why we use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Describing Rules for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Describing New way to Create Structure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Create AMDP for Consume SQL Script in ADT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181DA40-EB87-4A9E-A378-F475AFDB183C}"/>
              </a:ext>
            </a:extLst>
          </p:cNvPr>
          <p:cNvSpPr txBox="1"/>
          <p:nvPr/>
        </p:nvSpPr>
        <p:spPr>
          <a:xfrm>
            <a:off x="261764" y="3027409"/>
            <a:ext cx="22383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--Break--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35F5030-D26D-459D-8F5D-DFF4BC98E02A}"/>
              </a:ext>
            </a:extLst>
          </p:cNvPr>
          <p:cNvSpPr txBox="1"/>
          <p:nvPr/>
        </p:nvSpPr>
        <p:spPr>
          <a:xfrm>
            <a:off x="1076325" y="3609495"/>
            <a:ext cx="52582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Introduction of  CDS(Core Data &amp; Service )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Concept of  CDS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Describing Standard CDS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Understanding Concept of  Code to Data Paradigm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Creating CDS Entities</a:t>
            </a:r>
          </a:p>
        </p:txBody>
      </p:sp>
    </p:spTree>
    <p:extLst>
      <p:ext uri="{BB962C8B-B14F-4D97-AF65-F5344CB8AC3E}">
        <p14:creationId xmlns:p14="http://schemas.microsoft.com/office/powerpoint/2010/main" val="2617886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77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9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0032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AMDP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802031"/>
            <a:ext cx="112920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AMDP is a method inside an Normal ABAP Class. These methods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are special methods which can contain the SQL Script code.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When we write code, ABAP can tell you the syntax error also (Syntax Check)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When we activate AMDP nothing happens in HANA, But when we call it then it creates a procedure in HANA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can add SQL Script code inside a method in an ABAP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All the AMDP methods must be static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The same ABAP Class can also contain ABAP Code as well but we cant merge ABAP + SQLScript together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can call one AMDP from another AMDP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Can an AMDP be </a:t>
            </a:r>
            <a:r>
              <a:rPr lang="en-US" dirty="0">
                <a:solidFill>
                  <a:prstClr val="black"/>
                </a:solidFill>
                <a:latin typeface="Calibri"/>
                <a:hlinkClick r:id="rId4"/>
              </a:rPr>
              <a:t>debugged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?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I also implement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FOR ALL ENTRIES like logic using AMDP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Can I pass </a:t>
            </a:r>
            <a:r>
              <a:rPr lang="en-US" dirty="0">
                <a:solidFill>
                  <a:prstClr val="black"/>
                </a:solidFill>
                <a:latin typeface="Calibri"/>
                <a:hlinkClick r:id="rId6"/>
              </a:rPr>
              <a:t>Select-options to AMDP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2" descr="Peter Parker GIFs | Tenor">
            <a:extLst>
              <a:ext uri="{FF2B5EF4-FFF2-40B4-BE49-F238E27FC236}">
                <a16:creationId xmlns="" xmlns:a16="http://schemas.microsoft.com/office/drawing/2014/main" id="{6DB604CD-AE76-4EB5-B682-0DF52CB88A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70" y="4105275"/>
            <a:ext cx="20955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Marvel's Spider-Man review – a perfect superhero in an imperfect world |  Action games | The Guardian">
            <a:extLst>
              <a:ext uri="{FF2B5EF4-FFF2-40B4-BE49-F238E27FC236}">
                <a16:creationId xmlns="" xmlns:a16="http://schemas.microsoft.com/office/drawing/2014/main" id="{B3298EB8-B1AD-4CF2-8A68-903CB31F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306" y="3923830"/>
            <a:ext cx="3212623" cy="192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">
            <a:extLst>
              <a:ext uri="{FF2B5EF4-FFF2-40B4-BE49-F238E27FC236}">
                <a16:creationId xmlns="" xmlns:a16="http://schemas.microsoft.com/office/drawing/2014/main" id="{707E7BD2-BCC2-4DC1-A94F-5F7A68F2EBDB}"/>
              </a:ext>
            </a:extLst>
          </p:cNvPr>
          <p:cNvSpPr/>
          <p:nvPr/>
        </p:nvSpPr>
        <p:spPr>
          <a:xfrm>
            <a:off x="3485356" y="3898255"/>
            <a:ext cx="3790950" cy="777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Spider bites (Mutation)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0AAABB5-A2A1-4A2D-B443-DC9EEA324EFB}"/>
              </a:ext>
            </a:extLst>
          </p:cNvPr>
          <p:cNvSpPr txBox="1"/>
          <p:nvPr/>
        </p:nvSpPr>
        <p:spPr>
          <a:xfrm>
            <a:off x="1322070" y="5553948"/>
            <a:ext cx="209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ABAP Class?</a:t>
            </a:r>
          </a:p>
        </p:txBody>
      </p:sp>
      <p:sp>
        <p:nvSpPr>
          <p:cNvPr id="17" name="Arrow: Right 7">
            <a:extLst>
              <a:ext uri="{FF2B5EF4-FFF2-40B4-BE49-F238E27FC236}">
                <a16:creationId xmlns="" xmlns:a16="http://schemas.microsoft.com/office/drawing/2014/main" id="{2E9CD38E-34D1-4C82-A6B8-EB655FBD85AB}"/>
              </a:ext>
            </a:extLst>
          </p:cNvPr>
          <p:cNvSpPr/>
          <p:nvPr/>
        </p:nvSpPr>
        <p:spPr>
          <a:xfrm>
            <a:off x="3485357" y="4758928"/>
            <a:ext cx="3790949" cy="1092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Marker Interface – </a:t>
            </a:r>
          </a:p>
          <a:p>
            <a:pPr algn="ctr"/>
            <a:r>
              <a:rPr lang="en-US" dirty="0"/>
              <a:t>IF_AMDP_MARKER_HDB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4A0A1DA-9E68-46A9-8420-2FF960C5E268}"/>
              </a:ext>
            </a:extLst>
          </p:cNvPr>
          <p:cNvSpPr txBox="1"/>
          <p:nvPr/>
        </p:nvSpPr>
        <p:spPr>
          <a:xfrm>
            <a:off x="7574280" y="5851404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Script Code</a:t>
            </a:r>
          </a:p>
        </p:txBody>
      </p:sp>
    </p:spTree>
    <p:extLst>
      <p:ext uri="{BB962C8B-B14F-4D97-AF65-F5344CB8AC3E}">
        <p14:creationId xmlns:p14="http://schemas.microsoft.com/office/powerpoint/2010/main" val="752654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onceito de contato para a página de destino | Vetor Premi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9"/>
          <a:stretch/>
        </p:blipFill>
        <p:spPr bwMode="auto">
          <a:xfrm>
            <a:off x="5882666" y="2715543"/>
            <a:ext cx="5962650" cy="360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94860" y="147521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How to Create AMDP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779090"/>
            <a:ext cx="11292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 an interface to ABAP class – IF_AMDP_MARKER_HDB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All the AMDP methods has to have parameters passed by Value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cannot have Returning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/ Changing parameters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method cannot have deep structure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Must also mention the tables which we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are planning to use in SQLScript code with a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USING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keyword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Syntax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 METHOD method_name BY DATABASE PROCEDURE FOR HDB LANGUAGE SQLSCRIPT OPTIONS READ-ONLY USING tab1 tab2…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When we call AMDP then it will be created inside HANA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Lifecycle challenges is sorted fully.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noProof="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Disadvantage: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Client handling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If we plan to use AMDP for DML scenario, </a:t>
            </a: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The LUW needs to be managed by developer.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If my co. is not on HANA DB we cannot implement AMDP.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772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rgbClr val="000000"/>
                </a:solidFill>
                <a:latin typeface="Cooper Black" panose="0208090404030B020404" pitchFamily="18" charset="0"/>
              </a:rPr>
              <a:t>ABAP Managed Data Procedure</a:t>
            </a:r>
            <a:endParaRPr lang="en-US" sz="3600" b="1" i="0" dirty="0">
              <a:solidFill>
                <a:srgbClr val="000000"/>
              </a:solidFill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325336" y="1357586"/>
            <a:ext cx="5500978" cy="2828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52" lvl="2" indent="-179352" algn="just" defTabSz="914217">
              <a:buClr>
                <a:srgbClr val="F0AB00"/>
              </a:buClr>
              <a:defRPr/>
            </a:pPr>
            <a:r>
              <a:rPr lang="en-US" dirty="0"/>
              <a:t>AMDP classes and AMDP methods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kern="0" dirty="0">
                <a:solidFill>
                  <a:srgbClr val="000000"/>
                </a:solidFill>
              </a:rPr>
              <a:t>Easy to consume in ABAP – as simple method call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kern="0" dirty="0">
                <a:solidFill>
                  <a:srgbClr val="000000"/>
                </a:solidFill>
              </a:rPr>
              <a:t>AMDP methods are </a:t>
            </a:r>
            <a:r>
              <a:rPr lang="en-US" b="1" kern="0" dirty="0">
                <a:solidFill>
                  <a:srgbClr val="000000"/>
                </a:solidFill>
              </a:rPr>
              <a:t>fully managed on the ABAP server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/>
              <a:t>Source code editing with ABAP Editor (in ADT) 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/>
              <a:t>Static syntax check and syntax coloring for SQLScript code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/>
              <a:t>Procedure created on first AMDP call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/>
              <a:t>Detailed analysis of runtime errors in ST22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altLang="de-DE" dirty="0"/>
              <a:t>Transport analog to regular ABAP classes</a:t>
            </a:r>
            <a:endParaRPr lang="en-US" sz="2400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341925" y="2027087"/>
            <a:ext cx="4955917" cy="3983243"/>
            <a:chOff x="6183312" y="2133600"/>
            <a:chExt cx="4165600" cy="3348038"/>
          </a:xfrm>
        </p:grpSpPr>
        <p:sp>
          <p:nvSpPr>
            <p:cNvPr id="8" name="Rectangle 7"/>
            <p:cNvSpPr/>
            <p:nvPr/>
          </p:nvSpPr>
          <p:spPr bwMode="gray">
            <a:xfrm>
              <a:off x="6183312" y="2133600"/>
              <a:ext cx="4165600" cy="3348038"/>
            </a:xfrm>
            <a:prstGeom prst="rect">
              <a:avLst/>
            </a:prstGeom>
            <a:solidFill>
              <a:srgbClr val="FFFFFF">
                <a:lumMod val="75000"/>
                <a:alpha val="36000"/>
              </a:srgb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46789" rIns="89979" bIns="46789" anchor="b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ABAP Managed Database Procedures</a:t>
              </a:r>
            </a:p>
          </p:txBody>
        </p:sp>
        <p:sp>
          <p:nvSpPr>
            <p:cNvPr id="9" name="TextBox 8"/>
            <p:cNvSpPr txBox="1"/>
            <p:nvPr/>
          </p:nvSpPr>
          <p:spPr bwMode="gray">
            <a:xfrm>
              <a:off x="6226175" y="2224088"/>
              <a:ext cx="1023766" cy="23277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ea typeface="Arial Unicode MS" pitchFamily="34" charset="-128"/>
                  <a:cs typeface="Arial Unicode MS" pitchFamily="34" charset="-128"/>
                </a:rPr>
                <a:t>“Top-Down”</a:t>
              </a:r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8464550" y="2201863"/>
              <a:ext cx="1728787" cy="323850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Lifecycle</a:t>
              </a:r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6623050" y="2501900"/>
              <a:ext cx="3630612" cy="118745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8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6773862" y="2757488"/>
              <a:ext cx="1619250" cy="779462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35992" tIns="71983" rIns="35992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ABAP </a:t>
              </a:r>
              <a:b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</a:b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Managed DB Procedure</a:t>
              </a:r>
            </a:p>
          </p:txBody>
        </p:sp>
        <p:sp>
          <p:nvSpPr>
            <p:cNvPr id="13" name="Sun 12"/>
            <p:cNvSpPr/>
            <p:nvPr/>
          </p:nvSpPr>
          <p:spPr bwMode="gray">
            <a:xfrm>
              <a:off x="6680200" y="2549525"/>
              <a:ext cx="454025" cy="466725"/>
            </a:xfrm>
            <a:prstGeom prst="sun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Rectangle 13"/>
            <p:cNvSpPr/>
            <p:nvPr/>
          </p:nvSpPr>
          <p:spPr bwMode="gray">
            <a:xfrm>
              <a:off x="8631237" y="2757488"/>
              <a:ext cx="1395413" cy="779462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71983" tIns="71983" rIns="71983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Standard ABAP Transport</a:t>
              </a:r>
            </a:p>
          </p:txBody>
        </p:sp>
        <p:sp>
          <p:nvSpPr>
            <p:cNvPr id="15" name="Equal 14"/>
            <p:cNvSpPr/>
            <p:nvPr/>
          </p:nvSpPr>
          <p:spPr bwMode="gray">
            <a:xfrm>
              <a:off x="8432800" y="2608263"/>
              <a:ext cx="490537" cy="382587"/>
            </a:xfrm>
            <a:prstGeom prst="mathEqual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Rectangle 15"/>
            <p:cNvSpPr/>
            <p:nvPr/>
          </p:nvSpPr>
          <p:spPr bwMode="gray">
            <a:xfrm rot="16200000">
              <a:off x="5841206" y="2907506"/>
              <a:ext cx="1187450" cy="376238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AS ABAP</a:t>
              </a:r>
            </a:p>
          </p:txBody>
        </p:sp>
        <p:sp>
          <p:nvSpPr>
            <p:cNvPr id="17" name="Rectangle 16"/>
            <p:cNvSpPr/>
            <p:nvPr/>
          </p:nvSpPr>
          <p:spPr bwMode="gray">
            <a:xfrm rot="16200000">
              <a:off x="5841206" y="4317206"/>
              <a:ext cx="1187450" cy="376238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SAP HANA</a:t>
              </a:r>
            </a:p>
          </p:txBody>
        </p:sp>
        <p:sp>
          <p:nvSpPr>
            <p:cNvPr id="18" name="Rectangle 17"/>
            <p:cNvSpPr/>
            <p:nvPr/>
          </p:nvSpPr>
          <p:spPr bwMode="gray">
            <a:xfrm>
              <a:off x="6623050" y="3911600"/>
              <a:ext cx="3630612" cy="118745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8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9" name="Rectangle 18"/>
            <p:cNvSpPr/>
            <p:nvPr/>
          </p:nvSpPr>
          <p:spPr bwMode="gray">
            <a:xfrm>
              <a:off x="6907212" y="4114800"/>
              <a:ext cx="1368425" cy="779463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Stored Procedure</a:t>
              </a:r>
            </a:p>
          </p:txBody>
        </p:sp>
        <p:sp>
          <p:nvSpPr>
            <p:cNvPr id="20" name="Can 19"/>
            <p:cNvSpPr/>
            <p:nvPr/>
          </p:nvSpPr>
          <p:spPr bwMode="gray">
            <a:xfrm>
              <a:off x="6723062" y="4076700"/>
              <a:ext cx="360363" cy="304800"/>
            </a:xfrm>
            <a:prstGeom prst="can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21" name="Straight Arrow Connector 38"/>
            <p:cNvCxnSpPr>
              <a:cxnSpLocks noChangeShapeType="1"/>
              <a:stCxn id="19" idx="0"/>
              <a:endCxn id="12" idx="2"/>
            </p:cNvCxnSpPr>
            <p:nvPr/>
          </p:nvCxnSpPr>
          <p:spPr bwMode="gray">
            <a:xfrm flipH="1" flipV="1">
              <a:off x="7583487" y="3536950"/>
              <a:ext cx="7938" cy="577850"/>
            </a:xfrm>
            <a:prstGeom prst="straightConnector1">
              <a:avLst/>
            </a:prstGeom>
            <a:noFill/>
            <a:ln w="28575" algn="ctr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TextBox 39"/>
            <p:cNvSpPr txBox="1">
              <a:spLocks noChangeArrowheads="1"/>
            </p:cNvSpPr>
            <p:nvPr/>
          </p:nvSpPr>
          <p:spPr bwMode="gray">
            <a:xfrm>
              <a:off x="7648575" y="3694113"/>
              <a:ext cx="6477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800" b="0" dirty="0">
                  <a:solidFill>
                    <a:srgbClr val="595959"/>
                  </a:solidFill>
                  <a:ea typeface="Arial Unicode MS" pitchFamily="34" charset="-128"/>
                  <a:cs typeface="Arial Unicode MS" pitchFamily="34" charset="-128"/>
                </a:rPr>
                <a:t>deploy</a:t>
              </a:r>
            </a:p>
          </p:txBody>
        </p:sp>
        <p:sp>
          <p:nvSpPr>
            <p:cNvPr id="23" name="Rectangle 22"/>
            <p:cNvSpPr/>
            <p:nvPr/>
          </p:nvSpPr>
          <p:spPr bwMode="gray">
            <a:xfrm>
              <a:off x="8464550" y="2203450"/>
              <a:ext cx="1728787" cy="2952750"/>
            </a:xfrm>
            <a:prstGeom prst="rect">
              <a:avLst/>
            </a:prstGeom>
            <a:noFill/>
            <a:ln w="12700" algn="ctr">
              <a:solidFill>
                <a:srgbClr val="666666"/>
              </a:solidFill>
              <a:prstDash val="solid"/>
              <a:miter lim="800000"/>
              <a:headEnd/>
              <a:tailEnd/>
            </a:ln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799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5" name="Rectangle 49"/>
          <p:cNvSpPr>
            <a:spLocks noChangeArrowheads="1"/>
          </p:cNvSpPr>
          <p:nvPr/>
        </p:nvSpPr>
        <p:spPr bwMode="auto">
          <a:xfrm>
            <a:off x="325336" y="829909"/>
            <a:ext cx="11560524" cy="400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217">
              <a:spcBef>
                <a:spcPts val="1625"/>
              </a:spcBef>
              <a:buClr>
                <a:srgbClr val="F0AB00"/>
              </a:buClr>
              <a:buSzPct val="80000"/>
              <a:defRPr/>
            </a:pPr>
            <a:r>
              <a:rPr lang="en-US" sz="2000" kern="0" dirty="0">
                <a:solidFill>
                  <a:srgbClr val="000000"/>
                </a:solidFill>
              </a:rPr>
              <a:t>Methods of global classes marked with tag interface, available since ABAP 7.4 SP05</a:t>
            </a:r>
          </a:p>
        </p:txBody>
      </p:sp>
    </p:spTree>
    <p:extLst>
      <p:ext uri="{BB962C8B-B14F-4D97-AF65-F5344CB8AC3E}">
        <p14:creationId xmlns:p14="http://schemas.microsoft.com/office/powerpoint/2010/main" val="207739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Integration of Database Procedures into ABAP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324000" y="1690687"/>
            <a:ext cx="11545200" cy="43910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gray">
          <a:xfrm>
            <a:off x="324000" y="1241263"/>
            <a:ext cx="8462191" cy="5510939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algn="ctr">
            <a:noFill/>
            <a:miter lim="800000"/>
            <a:headEnd/>
            <a:tailEnd/>
          </a:ln>
          <a:effectLst/>
        </p:spPr>
        <p:txBody>
          <a:bodyPr lIns="89979" tIns="71983" rIns="89979" bIns="71983" anchor="ctr"/>
          <a:lstStyle/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zcl_jan_amdp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DEFINITION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PUBLIC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FINAL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CREATE PUBLIC 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PUBLIC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INTERFACES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if_amdp_marker_hdb 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CLASS-METHODS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get_oia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EXPORTING VALUE(</a:t>
            </a:r>
            <a:r>
              <a:rPr lang="en-US" sz="1600" kern="0" dirty="0" err="1">
                <a:latin typeface="Courier New" pitchFamily="49" charset="0"/>
                <a:cs typeface="Courier New" pitchFamily="49" charset="0"/>
              </a:rPr>
              <a:t>et_oia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) type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ztt_jan_oia.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PROTECTED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PRIVATE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ENDCLASS.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zcl_jan_amdp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IMPLEMENTATION.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...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kern="0" dirty="0">
              <a:solidFill>
                <a:srgbClr val="0076CB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METHOD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execute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BY DATABASE PROCEDURE ….</a:t>
            </a:r>
            <a:b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solidFill>
                  <a:srgbClr val="FFFFFF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-- SQLScript code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ENDMETHOD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ENDCLASS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</p:txBody>
      </p:sp>
      <p:sp>
        <p:nvSpPr>
          <p:cNvPr id="11" name="Line Callout 1 (Accent Bar) 10"/>
          <p:cNvSpPr/>
          <p:nvPr/>
        </p:nvSpPr>
        <p:spPr bwMode="gray">
          <a:xfrm>
            <a:off x="9269858" y="4797901"/>
            <a:ext cx="2675906" cy="814200"/>
          </a:xfrm>
          <a:prstGeom prst="accentCallout1">
            <a:avLst>
              <a:gd name="adj1" fmla="val 15058"/>
              <a:gd name="adj2" fmla="val -4528"/>
              <a:gd name="adj3" fmla="val 75969"/>
              <a:gd name="adj4" fmla="val -146946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lIns="35992" tIns="71983" rIns="35992" bIns="71983" anchor="ctr"/>
          <a:lstStyle/>
          <a:p>
            <a:pPr algn="ctr" defTabSz="914217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Method container</a:t>
            </a:r>
            <a:b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for an AMDP</a:t>
            </a:r>
          </a:p>
        </p:txBody>
      </p:sp>
      <p:sp>
        <p:nvSpPr>
          <p:cNvPr id="3" name="Rectangle 2"/>
          <p:cNvSpPr/>
          <p:nvPr/>
        </p:nvSpPr>
        <p:spPr>
          <a:xfrm>
            <a:off x="324000" y="77909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kern="0" dirty="0">
                <a:solidFill>
                  <a:srgbClr val="000000"/>
                </a:solidFill>
              </a:rPr>
              <a:t>Standard ABAP class methods are used as containers for the implementation of AMDPs</a:t>
            </a: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Download Free png Spider Sense Spider Man - Spider Man Comic Png Free PNG  Images ... - DLPNG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757" y="71200"/>
            <a:ext cx="7711440" cy="672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08148" y="155512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</a:t>
            </a:r>
          </a:p>
        </p:txBody>
      </p:sp>
      <p:sp>
        <p:nvSpPr>
          <p:cNvPr id="8" name="Rectangle 7"/>
          <p:cNvSpPr/>
          <p:nvPr/>
        </p:nvSpPr>
        <p:spPr>
          <a:xfrm>
            <a:off x="303194" y="866593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AMDP 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7287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=""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Core Data &amp; Services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4711940"/>
            <a:ext cx="11444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202124"/>
                </a:solidFill>
              </a:rPr>
              <a:t>CDS</a:t>
            </a:r>
            <a:r>
              <a:rPr lang="en-US" dirty="0">
                <a:solidFill>
                  <a:srgbClr val="202124"/>
                </a:solidFill>
              </a:rPr>
              <a:t> stands for Core Data Services. This is the new programming paradigm within new SAP environment specifically </a:t>
            </a:r>
            <a:r>
              <a:rPr lang="en-US" b="1" dirty="0">
                <a:solidFill>
                  <a:srgbClr val="202124"/>
                </a:solidFill>
              </a:rPr>
              <a:t>S</a:t>
            </a:r>
            <a:r>
              <a:rPr lang="en-US" dirty="0">
                <a:solidFill>
                  <a:srgbClr val="202124"/>
                </a:solidFill>
              </a:rPr>
              <a:t>/</a:t>
            </a:r>
            <a:r>
              <a:rPr lang="en-US" b="1" dirty="0">
                <a:solidFill>
                  <a:srgbClr val="202124"/>
                </a:solidFill>
              </a:rPr>
              <a:t>4HANA</a:t>
            </a:r>
            <a:r>
              <a:rPr lang="en-US" dirty="0">
                <a:solidFill>
                  <a:srgbClr val="202124"/>
                </a:solidFill>
              </a:rPr>
              <a:t> systems. So </a:t>
            </a:r>
            <a:r>
              <a:rPr lang="en-US" b="1" dirty="0">
                <a:solidFill>
                  <a:srgbClr val="202124"/>
                </a:solidFill>
              </a:rPr>
              <a:t>CDS views</a:t>
            </a:r>
            <a:r>
              <a:rPr lang="en-US" dirty="0">
                <a:solidFill>
                  <a:srgbClr val="202124"/>
                </a:solidFill>
              </a:rPr>
              <a:t> are the new programming design concepts which can achieve Code-to-Data paradigm which actually means Code push down into the database for processing.</a:t>
            </a:r>
            <a:endParaRPr lang="en-US" dirty="0"/>
          </a:p>
        </p:txBody>
      </p:sp>
      <p:pic>
        <p:nvPicPr>
          <p:cNvPr id="1026" name="Picture 2" descr="Premium Vector | Business semina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2" b="15616"/>
          <a:stretch/>
        </p:blipFill>
        <p:spPr bwMode="auto">
          <a:xfrm>
            <a:off x="2262670" y="1162930"/>
            <a:ext cx="5962650" cy="339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802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6047</TotalTime>
  <Words>1463</Words>
  <Application>Microsoft Office PowerPoint</Application>
  <PresentationFormat>Widescreen</PresentationFormat>
  <Paragraphs>279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 Unicode MS</vt:lpstr>
      <vt:lpstr>Arial</vt:lpstr>
      <vt:lpstr>Avenir Black</vt:lpstr>
      <vt:lpstr>Avenir Book</vt:lpstr>
      <vt:lpstr>Avenir Light</vt:lpstr>
      <vt:lpstr>Calibri</vt:lpstr>
      <vt:lpstr>Calibri Light</vt:lpstr>
      <vt:lpstr>Cooper Black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558</cp:revision>
  <dcterms:created xsi:type="dcterms:W3CDTF">2016-07-10T03:33:26Z</dcterms:created>
  <dcterms:modified xsi:type="dcterms:W3CDTF">2021-06-11T05:17:54Z</dcterms:modified>
</cp:coreProperties>
</file>